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1" r:id="rId3"/>
    <p:sldId id="262" r:id="rId4"/>
    <p:sldId id="257" r:id="rId5"/>
    <p:sldId id="258" r:id="rId6"/>
    <p:sldId id="259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AF6B5-0E37-4B6D-96B2-6201F91DE034}" type="datetimeFigureOut">
              <a:rPr lang="ru-RU" smtClean="0"/>
              <a:t>06.11.2022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56F70-48E3-4C84-9622-DD5486A609A3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2107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AF6B5-0E37-4B6D-96B2-6201F91DE034}" type="datetimeFigureOut">
              <a:rPr lang="ru-RU" smtClean="0"/>
              <a:t>06.11.2022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56F70-48E3-4C84-9622-DD5486A609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7636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AF6B5-0E37-4B6D-96B2-6201F91DE034}" type="datetimeFigureOut">
              <a:rPr lang="ru-RU" smtClean="0"/>
              <a:t>06.11.2022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56F70-48E3-4C84-9622-DD5486A609A3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1968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AF6B5-0E37-4B6D-96B2-6201F91DE034}" type="datetimeFigureOut">
              <a:rPr lang="ru-RU" smtClean="0"/>
              <a:t>06.11.2022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56F70-48E3-4C84-9622-DD5486A609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60988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AF6B5-0E37-4B6D-96B2-6201F91DE034}" type="datetimeFigureOut">
              <a:rPr lang="ru-RU" smtClean="0"/>
              <a:t>06.11.2022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56F70-48E3-4C84-9622-DD5486A609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1942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AF6B5-0E37-4B6D-96B2-6201F91DE034}" type="datetimeFigureOut">
              <a:rPr lang="ru-RU" smtClean="0"/>
              <a:t>06.11.2022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56F70-48E3-4C84-9622-DD5486A609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19222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AF6B5-0E37-4B6D-96B2-6201F91DE034}" type="datetimeFigureOut">
              <a:rPr lang="ru-RU" smtClean="0"/>
              <a:t>06.11.2022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56F70-48E3-4C84-9622-DD5486A609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3838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2A7AF6B5-0E37-4B6D-96B2-6201F91DE034}" type="datetimeFigureOut">
              <a:rPr lang="ru-RU" smtClean="0"/>
              <a:t>06.11.2022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F456F70-48E3-4C84-9622-DD5486A609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22074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AF6B5-0E37-4B6D-96B2-6201F91DE034}" type="datetimeFigureOut">
              <a:rPr lang="ru-RU" smtClean="0"/>
              <a:t>06.11.2022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56F70-48E3-4C84-9622-DD5486A609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7581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AF6B5-0E37-4B6D-96B2-6201F91DE034}" type="datetimeFigureOut">
              <a:rPr lang="ru-RU" smtClean="0"/>
              <a:t>06.11.2022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56F70-48E3-4C84-9622-DD5486A609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08617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AF6B5-0E37-4B6D-96B2-6201F91DE034}" type="datetimeFigureOut">
              <a:rPr lang="ru-RU" smtClean="0"/>
              <a:t>06.11.2022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56F70-48E3-4C84-9622-DD5486A609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86794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2A7AF6B5-0E37-4B6D-96B2-6201F91DE034}" type="datetimeFigureOut">
              <a:rPr lang="ru-RU" smtClean="0"/>
              <a:t>06.11.2022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9F456F70-48E3-4C84-9622-DD5486A609A3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197902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3B394C-C386-0DEB-484C-BE086C0391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66800" y="238252"/>
            <a:ext cx="10058400" cy="3566160"/>
          </a:xfrm>
        </p:spPr>
        <p:txBody>
          <a:bodyPr>
            <a:normAutofit/>
          </a:bodyPr>
          <a:lstStyle/>
          <a:p>
            <a:r>
              <a:rPr lang="ru-RU" sz="4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ПРОЕКТИРОВАНИЕ ФУНКЦИОНАЛЬНЫХ СХЕМ</a:t>
            </a:r>
            <a:br>
              <a:rPr lang="ru-RU" sz="4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000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7DB7F2E-950B-0C0D-F930-AFA607EC91D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99521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496037-EC6C-F176-9DD4-A7804BF5D5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6062" y="670191"/>
            <a:ext cx="10058400" cy="637430"/>
          </a:xfrm>
        </p:spPr>
        <p:txBody>
          <a:bodyPr>
            <a:normAutofit/>
          </a:bodyPr>
          <a:lstStyle/>
          <a:p>
            <a:r>
              <a:rPr lang="ru-RU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Общие правила выполнения ФС</a:t>
            </a:r>
            <a:endParaRPr lang="ru-RU" sz="80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C4CDBE8-65F6-5407-A2EC-5DD568E9D6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1737360"/>
            <a:ext cx="10241280" cy="4131734"/>
          </a:xfrm>
        </p:spPr>
        <p:txBody>
          <a:bodyPr>
            <a:normAutofit fontScale="92500"/>
          </a:bodyPr>
          <a:lstStyle/>
          <a:p>
            <a:pPr indent="450215" algn="just">
              <a:lnSpc>
                <a:spcPct val="115000"/>
              </a:lnSpc>
              <a:spcAft>
                <a:spcPts val="1000"/>
              </a:spcAft>
            </a:pP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ФС выполняют, как правило, на одном листе на котором отображают средства автоматизации и аппаратуру всех систем контроля, регулирования, управления, и сигнализации, относящихся к данному ТП.</a:t>
            </a:r>
            <a:endParaRPr lang="ru-RU" sz="2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ФС могут разрабатываться с большей или меньшей степенью детализации, однако объем информации, представленный на схеме должен обеспечить полное представление о принятых основных решениях по автоматизации ТП и возможность составления заявочных ведомостей приборов и средств автоматизации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5586718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4B532C-AAA1-2FC6-AC0B-05FA260CC6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53119" y="2319131"/>
            <a:ext cx="4746928" cy="1842052"/>
          </a:xfrm>
        </p:spPr>
        <p:txBody>
          <a:bodyPr>
            <a:noAutofit/>
          </a:bodyPr>
          <a:lstStyle/>
          <a:p>
            <a:pPr>
              <a:lnSpc>
                <a:spcPts val="3840"/>
              </a:lnSpc>
            </a:pPr>
            <a:r>
              <a:rPr lang="ru-RU" sz="8000" dirty="0"/>
              <a:t> 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Изображение технологического оборудования на ФС</a:t>
            </a:r>
            <a:endParaRPr lang="ru-RU" sz="80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F850881-6034-0A3F-A1B4-1BD06CCBE6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5889635"/>
            <a:ext cx="390939" cy="45719"/>
          </a:xfrm>
        </p:spPr>
        <p:txBody>
          <a:bodyPr>
            <a:normAutofit fontScale="25000" lnSpcReduction="20000"/>
          </a:bodyPr>
          <a:lstStyle/>
          <a:p>
            <a:r>
              <a:rPr lang="ru-RU" dirty="0"/>
              <a:t>  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D355C4B-8827-0A22-6F43-8FCB211403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913" y="619235"/>
            <a:ext cx="6538217" cy="4946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33162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6012CD-2EC9-1740-FC85-659BF69AA8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4329" y="224971"/>
            <a:ext cx="8375375" cy="1392112"/>
          </a:xfrm>
        </p:spPr>
        <p:txBody>
          <a:bodyPr>
            <a:normAutofit/>
          </a:bodyPr>
          <a:lstStyle/>
          <a:p>
            <a:pPr indent="450215" algn="ctr">
              <a:lnSpc>
                <a:spcPct val="115000"/>
              </a:lnSpc>
              <a:spcAft>
                <a:spcPts val="1000"/>
              </a:spcAft>
            </a:pP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Способы выполнения ФС</a:t>
            </a:r>
            <a:endParaRPr lang="ru-RU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1E6E336-59D8-2ED7-B4F7-F15F34B1B0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7755" y="5221356"/>
            <a:ext cx="726219" cy="992294"/>
          </a:xfrm>
        </p:spPr>
        <p:txBody>
          <a:bodyPr/>
          <a:lstStyle/>
          <a:p>
            <a:r>
              <a:rPr lang="ru-RU" dirty="0"/>
              <a:t> 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B9775E0-7107-C904-97DA-FFE31F0A8173}"/>
              </a:ext>
            </a:extLst>
          </p:cNvPr>
          <p:cNvSpPr txBox="1"/>
          <p:nvPr/>
        </p:nvSpPr>
        <p:spPr>
          <a:xfrm>
            <a:off x="1351722" y="1853254"/>
            <a:ext cx="10071652" cy="35804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1000"/>
              </a:spcAft>
            </a:pP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ФС могут быть выполнены двумя способами: </a:t>
            </a:r>
            <a:endParaRPr lang="ru-RU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1000"/>
              </a:spcAft>
            </a:pP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1) с условным изображением щитов и пультов управления в виде прямоугольников произвольных размеров (как правило, в нижней части чертежа), в которых показываются устанавливаемые на них средства автоматизации (рисунок 7.2);</a:t>
            </a:r>
            <a:endParaRPr lang="ru-RU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2) с изображением средств автоматизации на технологических схемах вблизи отборных и приемных устройств, без построения прямоугольников, условно изображающих щитовые конструкции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2726514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354485-9111-4D42-D73E-CBE14F48D3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062" y="2810161"/>
            <a:ext cx="6202017" cy="861944"/>
          </a:xfrm>
        </p:spPr>
        <p:txBody>
          <a:bodyPr>
            <a:normAutofit fontScale="90000"/>
          </a:bodyPr>
          <a:lstStyle/>
          <a:p>
            <a:pPr indent="450215" algn="ctr">
              <a:lnSpc>
                <a:spcPct val="115000"/>
              </a:lnSpc>
              <a:spcAft>
                <a:spcPts val="10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br>
              <a:rPr lang="ru-RU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Фрагмент чертежа ФС по второму способу</a:t>
            </a:r>
            <a:endParaRPr lang="ru-RU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C0E7641-4EA8-F378-74C8-34259F50F18E}"/>
              </a:ext>
            </a:extLst>
          </p:cNvPr>
          <p:cNvSpPr>
            <a:spLocks noGrp="1"/>
          </p:cNvSpPr>
          <p:nvPr>
            <p:ph idx="1"/>
          </p:nvPr>
        </p:nvSpPr>
        <p:spPr>
          <a:xfrm flipH="1">
            <a:off x="7178722" y="6286499"/>
            <a:ext cx="637410" cy="185738"/>
          </a:xfrm>
        </p:spPr>
        <p:txBody>
          <a:bodyPr>
            <a:normAutofit fontScale="25000" lnSpcReduction="20000"/>
          </a:bodyPr>
          <a:lstStyle/>
          <a:p>
            <a:pPr indent="0" algn="just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ru-RU" sz="2400" dirty="0"/>
              <a:t> 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E2653155-8801-0EAE-28EB-88F009E97D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4051" y="200439"/>
            <a:ext cx="4615700" cy="5857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44928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DBB957E-79C4-AB03-CF46-94CBCBBA2F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409" y="2953405"/>
            <a:ext cx="5011972" cy="743447"/>
          </a:xfrm>
        </p:spPr>
        <p:txBody>
          <a:bodyPr>
            <a:normAutofit fontScale="90000"/>
          </a:bodyPr>
          <a:lstStyle/>
          <a:p>
            <a:pPr indent="450215" algn="ctr">
              <a:lnSpc>
                <a:spcPct val="115000"/>
              </a:lnSpc>
              <a:spcAft>
                <a:spcPts val="1000"/>
              </a:spcAft>
            </a:pP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Компоновка чертежа ФС</a:t>
            </a:r>
            <a:endParaRPr lang="ru-RU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87B4E6A-2FED-B4EA-258A-51A8C4D0CC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09705" y="5923721"/>
            <a:ext cx="45719" cy="205616"/>
          </a:xfrm>
        </p:spPr>
        <p:txBody>
          <a:bodyPr>
            <a:normAutofit fontScale="47500" lnSpcReduction="20000"/>
          </a:bodyPr>
          <a:lstStyle/>
          <a:p>
            <a:r>
              <a:rPr lang="ru-RU" dirty="0"/>
              <a:t> 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99AB18AF-ED95-0DD4-C209-863B3861CC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1771" y="487120"/>
            <a:ext cx="6687934" cy="5539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84383841"/>
      </p:ext>
    </p:extLst>
  </p:cSld>
  <p:clrMapOvr>
    <a:masterClrMapping/>
  </p:clrMapOvr>
</p:sld>
</file>

<file path=ppt/theme/theme1.xml><?xml version="1.0" encoding="utf-8"?>
<a:theme xmlns:a="http://schemas.openxmlformats.org/drawingml/2006/main" name="Ретро">
  <a:themeElements>
    <a:clrScheme name="Серая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33</TotalTime>
  <Words>166</Words>
  <Application>Microsoft Office PowerPoint</Application>
  <PresentationFormat>Широкоэкранный</PresentationFormat>
  <Paragraphs>15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0" baseType="lpstr">
      <vt:lpstr>Calibri</vt:lpstr>
      <vt:lpstr>Calibri Light</vt:lpstr>
      <vt:lpstr>Times New Roman</vt:lpstr>
      <vt:lpstr>Ретро</vt:lpstr>
      <vt:lpstr>ПРОЕКТИРОВАНИЕ ФУНКЦИОНАЛЬНЫХ СХЕМ </vt:lpstr>
      <vt:lpstr>Общие правила выполнения ФС</vt:lpstr>
      <vt:lpstr> Изображение технологического оборудования на ФС</vt:lpstr>
      <vt:lpstr>Способы выполнения ФС</vt:lpstr>
      <vt:lpstr>  Фрагмент чертежа ФС по второму способу</vt:lpstr>
      <vt:lpstr>Компоновка чертежа ФС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ПРОЦЕСС ПРОЕКТИРОВАНИЯ. ПРОЕКТНАЯ ДОКУМЕНТАЦИЯ </dc:title>
  <dc:creator>Жунисбеков Нартай</dc:creator>
  <cp:lastModifiedBy>Жунисбеков Нартай</cp:lastModifiedBy>
  <cp:revision>3</cp:revision>
  <dcterms:created xsi:type="dcterms:W3CDTF">2022-11-06T12:36:09Z</dcterms:created>
  <dcterms:modified xsi:type="dcterms:W3CDTF">2022-11-06T16:41:39Z</dcterms:modified>
</cp:coreProperties>
</file>